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6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6" r:id="rId9"/>
    <p:sldId id="267" r:id="rId10"/>
    <p:sldId id="261" r:id="rId11"/>
    <p:sldId id="268" r:id="rId12"/>
    <p:sldId id="269" r:id="rId13"/>
    <p:sldId id="262" r:id="rId14"/>
    <p:sldId id="270" r:id="rId15"/>
    <p:sldId id="271" r:id="rId16"/>
    <p:sldId id="272" r:id="rId17"/>
    <p:sldId id="263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D7E"/>
    <a:srgbClr val="FFFFFF"/>
    <a:srgbClr val="94B6D2"/>
    <a:srgbClr val="558BB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2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4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4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3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5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06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41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54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0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6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8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1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5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4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5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88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OFF THE BEATEN PATH</a:t>
            </a:r>
            <a:r>
              <a:rPr lang="en-US" b="1" dirty="0" smtClean="0">
                <a:solidFill>
                  <a:srgbClr val="FFFFFF"/>
                </a:solidFill>
              </a:rPr>
              <a:t>: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0" y="3996267"/>
            <a:ext cx="8264523" cy="138853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55D7E"/>
                </a:solidFill>
              </a:rPr>
              <a:t>Best Practices for Librarians and Library Paraprofessionals</a:t>
            </a:r>
            <a:endParaRPr lang="en-US" sz="2400" b="1" dirty="0">
              <a:solidFill>
                <a:srgbClr val="355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0710" y="4364965"/>
            <a:ext cx="8574622" cy="2288237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4. ADAPTABILITY &amp; FLEXIBILITY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52425"/>
            <a:ext cx="4686300" cy="43243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264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63817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Why Should I Be Flexible?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4396" y="2037092"/>
            <a:ext cx="10003407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Libraries 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 the world) are in a constant state of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flux.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Necessary 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21st century professional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Adaptability 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makes it easier to move between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Don’t 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left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behind.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Varied 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Patron/Customer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Vital 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63817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How Can I Adapt?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0186" y="1916322"/>
            <a:ext cx="10305331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Focus 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importance and the benefits of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Make 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conscious effort to absorb new ideas,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insights.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Deliberate cross-training.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Avoid 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becoming “too”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specialized.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Relax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71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801" y="3199343"/>
            <a:ext cx="8574622" cy="2616199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5. BECOME A LEADER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478367"/>
            <a:ext cx="4029075" cy="40290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23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63817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What Makes a Good Leader?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6669" y="2390774"/>
            <a:ext cx="10305331" cy="243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Initiative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Innovation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Proactive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Results Oriented</a:t>
            </a:r>
          </a:p>
        </p:txBody>
      </p:sp>
    </p:spTree>
    <p:extLst>
      <p:ext uri="{BB962C8B-B14F-4D97-AF65-F5344CB8AC3E}">
        <p14:creationId xmlns:p14="http://schemas.microsoft.com/office/powerpoint/2010/main" val="16687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63817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Leadership Roles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247" y="2313137"/>
            <a:ext cx="9512836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“</a:t>
            </a:r>
            <a:r>
              <a:rPr lang="en-US" sz="24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 is not just a matter of position or authority; it should occur at multiple levels within an organization.” – DeLong, </a:t>
            </a:r>
            <a:r>
              <a:rPr lang="en-US" sz="24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</a:p>
          <a:p>
            <a:pPr>
              <a:lnSpc>
                <a:spcPct val="107000"/>
              </a:lnSpc>
            </a:pPr>
            <a:endParaRPr lang="en-US" sz="24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“</a:t>
            </a:r>
            <a:r>
              <a:rPr lang="en-US" sz="24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Leadership skills will enhance any librarian’s individual career and the profession as a whole.” – Cromer, </a:t>
            </a:r>
            <a:r>
              <a:rPr lang="en-US" sz="24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</a:p>
          <a:p>
            <a:pPr>
              <a:lnSpc>
                <a:spcPct val="107000"/>
              </a:lnSpc>
            </a:pPr>
            <a:endParaRPr lang="en-US" sz="24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“Self-awareness is considered one of the first areas to focus on when planning one’s own leadership growth.” – Watson, 2014</a:t>
            </a:r>
          </a:p>
          <a:p>
            <a:pPr>
              <a:lnSpc>
                <a:spcPct val="107000"/>
              </a:lnSpc>
            </a:pPr>
            <a:endParaRPr lang="en-US" sz="24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63817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Examples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6669" y="2097476"/>
            <a:ext cx="10305331" cy="362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Technology Competency Requirement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Digital Library Metadata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Plagiarism Prevention Workshops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Leisure Reading Collection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Workshops Day for Librarians and Educators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Library Games Committee</a:t>
            </a:r>
          </a:p>
        </p:txBody>
      </p:sp>
    </p:spTree>
    <p:extLst>
      <p:ext uri="{BB962C8B-B14F-4D97-AF65-F5344CB8AC3E}">
        <p14:creationId xmlns:p14="http://schemas.microsoft.com/office/powerpoint/2010/main" val="38615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1314" y="3364143"/>
            <a:ext cx="8574622" cy="2616199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6. BE PERSISTENT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4" y="1617272"/>
            <a:ext cx="4275467" cy="299282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3386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63817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Challenges/Obstacles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4500" y="2390774"/>
            <a:ext cx="10287976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Request for a new program or instruction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Monotony- Plagiarism Prevention Workshops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Too many spinning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plates.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63817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Avoid Burnout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4500" y="2390774"/>
            <a:ext cx="10287976" cy="362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Specialize in one or two areas and then change focus every so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Try something new- attend workshops and conferences to gain new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Exercise and healthy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eating.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Change is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PRESENTERS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693056" y="3674753"/>
            <a:ext cx="3635334" cy="16301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355D7E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355D7E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55D7E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355D7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355D7E"/>
                </a:solidFill>
              </a:rPr>
              <a:t>Megan Summers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smtClean="0">
                <a:solidFill>
                  <a:srgbClr val="355D7E"/>
                </a:solidFill>
              </a:rPr>
              <a:t>Reference Assistant,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355D7E"/>
                </a:solidFill>
              </a:rPr>
              <a:t>Charleston County Public Library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474950" y="3152774"/>
            <a:ext cx="2740418" cy="24009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355D7E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355D7E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55D7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55D7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355D7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355D7E"/>
                </a:solidFill>
              </a:rPr>
              <a:t>Jake </a:t>
            </a:r>
            <a:r>
              <a:rPr lang="en-US" dirty="0" err="1" smtClean="0">
                <a:solidFill>
                  <a:srgbClr val="355D7E"/>
                </a:solidFill>
              </a:rPr>
              <a:t>Duffie</a:t>
            </a:r>
            <a:endParaRPr lang="en-US" dirty="0" smtClean="0">
              <a:solidFill>
                <a:srgbClr val="355D7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smtClean="0">
                <a:solidFill>
                  <a:srgbClr val="355D7E"/>
                </a:solidFill>
              </a:rPr>
              <a:t>Assistant Manager,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355D7E"/>
                </a:solidFill>
              </a:rPr>
              <a:t>Richland Library Southeast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8708198" y="3982375"/>
            <a:ext cx="2794826" cy="187047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355D7E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355D7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355D7E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355D7E"/>
                </a:solidFill>
              </a:rPr>
              <a:t>Breanne Kirsch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smtClean="0">
                <a:solidFill>
                  <a:srgbClr val="355D7E"/>
                </a:solidFill>
              </a:rPr>
              <a:t>Public Services Librarian,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355D7E"/>
                </a:solidFill>
              </a:rPr>
              <a:t>USC Upstate Library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290" y="2438399"/>
            <a:ext cx="952500" cy="14287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8" t="12975" r="24792"/>
          <a:stretch/>
        </p:blipFill>
        <p:spPr>
          <a:xfrm>
            <a:off x="1857809" y="2438773"/>
            <a:ext cx="1216524" cy="14296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66" y="2438399"/>
            <a:ext cx="962645" cy="144326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349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63817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Sources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4309" y="2390774"/>
            <a:ext cx="10287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55D7E"/>
                </a:solidFill>
              </a:rPr>
              <a:t>Caputo, J. (1991). </a:t>
            </a:r>
            <a:r>
              <a:rPr lang="en-US" sz="2000" i="1" dirty="0">
                <a:solidFill>
                  <a:srgbClr val="355D7E"/>
                </a:solidFill>
              </a:rPr>
              <a:t>Stress and Burnout in Library Service. </a:t>
            </a:r>
            <a:r>
              <a:rPr lang="en-US" sz="2000" dirty="0">
                <a:solidFill>
                  <a:srgbClr val="355D7E"/>
                </a:solidFill>
              </a:rPr>
              <a:t>Phoenix, Arizona: Oryx Press.</a:t>
            </a:r>
          </a:p>
          <a:p>
            <a:r>
              <a:rPr lang="en-US" sz="2000" dirty="0">
                <a:solidFill>
                  <a:srgbClr val="355D7E"/>
                </a:solidFill>
              </a:rPr>
              <a:t> </a:t>
            </a:r>
          </a:p>
          <a:p>
            <a:r>
              <a:rPr lang="en-US" sz="2000" dirty="0">
                <a:solidFill>
                  <a:srgbClr val="355D7E"/>
                </a:solidFill>
              </a:rPr>
              <a:t>Cromer, D. E. (2009). Special Libraries Association: The Importance of Leadership. </a:t>
            </a:r>
            <a:r>
              <a:rPr lang="en-US" sz="2000" i="1" dirty="0">
                <a:solidFill>
                  <a:srgbClr val="355D7E"/>
                </a:solidFill>
              </a:rPr>
              <a:t>Journal Of Library Administration</a:t>
            </a:r>
            <a:r>
              <a:rPr lang="en-US" sz="2000" dirty="0">
                <a:solidFill>
                  <a:srgbClr val="355D7E"/>
                </a:solidFill>
              </a:rPr>
              <a:t>, </a:t>
            </a:r>
            <a:r>
              <a:rPr lang="en-US" sz="2000" i="1" dirty="0">
                <a:solidFill>
                  <a:srgbClr val="355D7E"/>
                </a:solidFill>
              </a:rPr>
              <a:t>49</a:t>
            </a:r>
            <a:r>
              <a:rPr lang="en-US" sz="2000" dirty="0">
                <a:solidFill>
                  <a:srgbClr val="355D7E"/>
                </a:solidFill>
              </a:rPr>
              <a:t>(8), 887-893. doi:10.1080/01930820903397226</a:t>
            </a:r>
          </a:p>
          <a:p>
            <a:r>
              <a:rPr lang="en-US" sz="2000" dirty="0">
                <a:solidFill>
                  <a:srgbClr val="355D7E"/>
                </a:solidFill>
              </a:rPr>
              <a:t> </a:t>
            </a:r>
          </a:p>
          <a:p>
            <a:r>
              <a:rPr lang="en-US" sz="2000" dirty="0">
                <a:solidFill>
                  <a:srgbClr val="355D7E"/>
                </a:solidFill>
              </a:rPr>
              <a:t>DeLong, K. (2009). The Engagement of New Library Professionals in Leadership. </a:t>
            </a:r>
            <a:r>
              <a:rPr lang="en-US" sz="2000" i="1" dirty="0">
                <a:solidFill>
                  <a:srgbClr val="355D7E"/>
                </a:solidFill>
              </a:rPr>
              <a:t>Journal Of Academic Librarianship</a:t>
            </a:r>
            <a:r>
              <a:rPr lang="en-US" sz="2000" dirty="0">
                <a:solidFill>
                  <a:srgbClr val="355D7E"/>
                </a:solidFill>
              </a:rPr>
              <a:t>, </a:t>
            </a:r>
            <a:r>
              <a:rPr lang="en-US" sz="2000" i="1" dirty="0">
                <a:solidFill>
                  <a:srgbClr val="355D7E"/>
                </a:solidFill>
              </a:rPr>
              <a:t>35</a:t>
            </a:r>
            <a:r>
              <a:rPr lang="en-US" sz="2000" dirty="0">
                <a:solidFill>
                  <a:srgbClr val="355D7E"/>
                </a:solidFill>
              </a:rPr>
              <a:t>(5), 445-456. </a:t>
            </a:r>
          </a:p>
          <a:p>
            <a:r>
              <a:rPr lang="en-US" sz="2000" dirty="0">
                <a:solidFill>
                  <a:srgbClr val="355D7E"/>
                </a:solidFill>
              </a:rPr>
              <a:t> </a:t>
            </a:r>
          </a:p>
          <a:p>
            <a:r>
              <a:rPr lang="en-US" sz="2000" dirty="0">
                <a:solidFill>
                  <a:srgbClr val="355D7E"/>
                </a:solidFill>
              </a:rPr>
              <a:t>Watson, J. (2014). Be A Leader by Knowing Yourself. </a:t>
            </a:r>
            <a:r>
              <a:rPr lang="en-US" sz="2000" i="1" dirty="0">
                <a:solidFill>
                  <a:srgbClr val="355D7E"/>
                </a:solidFill>
              </a:rPr>
              <a:t>Young Adult Library Services, 12</a:t>
            </a:r>
            <a:r>
              <a:rPr lang="en-US" sz="2000" dirty="0">
                <a:solidFill>
                  <a:srgbClr val="355D7E"/>
                </a:solidFill>
              </a:rPr>
              <a:t>(2), 4-5.</a:t>
            </a:r>
          </a:p>
        </p:txBody>
      </p:sp>
    </p:spTree>
    <p:extLst>
      <p:ext uri="{BB962C8B-B14F-4D97-AF65-F5344CB8AC3E}">
        <p14:creationId xmlns:p14="http://schemas.microsoft.com/office/powerpoint/2010/main" val="38043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QUESTIONS?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1583" y="3916953"/>
            <a:ext cx="7261267" cy="2616199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1. FINDING A MENTOR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44"/>
          <a:stretch/>
        </p:blipFill>
        <p:spPr>
          <a:xfrm>
            <a:off x="4961627" y="394172"/>
            <a:ext cx="3494417" cy="41260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6570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638175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How </a:t>
            </a:r>
            <a:r>
              <a:rPr lang="en-US" sz="6000" b="1" dirty="0" smtClean="0">
                <a:solidFill>
                  <a:srgbClr val="002060"/>
                </a:solidFill>
              </a:rPr>
              <a:t>Can </a:t>
            </a:r>
            <a:r>
              <a:rPr lang="en-US" sz="6000" b="1" dirty="0">
                <a:solidFill>
                  <a:srgbClr val="002060"/>
                </a:solidFill>
              </a:rPr>
              <a:t>I </a:t>
            </a:r>
            <a:r>
              <a:rPr lang="en-US" sz="6000" b="1" dirty="0" smtClean="0">
                <a:solidFill>
                  <a:srgbClr val="002060"/>
                </a:solidFill>
              </a:rPr>
              <a:t>Find </a:t>
            </a:r>
            <a:r>
              <a:rPr lang="en-US" sz="6000" b="1" dirty="0">
                <a:solidFill>
                  <a:srgbClr val="002060"/>
                </a:solidFill>
              </a:rPr>
              <a:t>a </a:t>
            </a:r>
            <a:r>
              <a:rPr lang="en-US" sz="6000" b="1" dirty="0" smtClean="0">
                <a:solidFill>
                  <a:srgbClr val="002060"/>
                </a:solidFill>
              </a:rPr>
              <a:t>Professional </a:t>
            </a:r>
            <a:r>
              <a:rPr lang="en-US" sz="6000" b="1" dirty="0">
                <a:solidFill>
                  <a:srgbClr val="002060"/>
                </a:solidFill>
              </a:rPr>
              <a:t>M</a:t>
            </a:r>
            <a:r>
              <a:rPr lang="en-US" sz="6000" b="1" dirty="0" smtClean="0">
                <a:solidFill>
                  <a:srgbClr val="002060"/>
                </a:solidFill>
              </a:rPr>
              <a:t>entor </a:t>
            </a:r>
            <a:r>
              <a:rPr lang="en-US" sz="6000" b="1" dirty="0">
                <a:solidFill>
                  <a:srgbClr val="002060"/>
                </a:solidFill>
              </a:rPr>
              <a:t>in the </a:t>
            </a:r>
            <a:r>
              <a:rPr lang="en-US" sz="6000" b="1" dirty="0" smtClean="0">
                <a:solidFill>
                  <a:srgbClr val="002060"/>
                </a:solidFill>
              </a:rPr>
              <a:t>Library </a:t>
            </a:r>
            <a:r>
              <a:rPr lang="en-US" sz="6000" b="1" dirty="0">
                <a:solidFill>
                  <a:srgbClr val="002060"/>
                </a:solidFill>
              </a:rPr>
              <a:t>F</a:t>
            </a:r>
            <a:r>
              <a:rPr lang="en-US" sz="6000" b="1" dirty="0" smtClean="0">
                <a:solidFill>
                  <a:srgbClr val="002060"/>
                </a:solidFill>
              </a:rPr>
              <a:t>ield?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5650" y="2733675"/>
            <a:ext cx="388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55D7E"/>
                </a:solidFill>
              </a:rPr>
              <a:t>3. Annual </a:t>
            </a:r>
            <a:r>
              <a:rPr lang="en-US" sz="2400" b="1" dirty="0" smtClean="0">
                <a:solidFill>
                  <a:srgbClr val="355D7E"/>
                </a:solidFill>
              </a:rPr>
              <a:t>Conferences:</a:t>
            </a:r>
            <a:endParaRPr lang="en-US" sz="2400" b="1" dirty="0">
              <a:solidFill>
                <a:srgbClr val="355D7E"/>
              </a:solidFill>
            </a:endParaRPr>
          </a:p>
          <a:p>
            <a:r>
              <a:rPr lang="en-US" sz="2400" dirty="0">
                <a:solidFill>
                  <a:srgbClr val="355D7E"/>
                </a:solidFill>
              </a:rPr>
              <a:t>	- Socials</a:t>
            </a:r>
          </a:p>
          <a:p>
            <a:r>
              <a:rPr lang="en-US" sz="2400" dirty="0">
                <a:solidFill>
                  <a:srgbClr val="355D7E"/>
                </a:solidFill>
              </a:rPr>
              <a:t>	- Seminars</a:t>
            </a:r>
          </a:p>
          <a:p>
            <a:r>
              <a:rPr lang="en-US" sz="2400" dirty="0">
                <a:solidFill>
                  <a:srgbClr val="355D7E"/>
                </a:solidFill>
              </a:rPr>
              <a:t> </a:t>
            </a:r>
          </a:p>
          <a:p>
            <a:r>
              <a:rPr lang="en-US" sz="2400" b="1" dirty="0">
                <a:solidFill>
                  <a:srgbClr val="355D7E"/>
                </a:solidFill>
              </a:rPr>
              <a:t>4. SLIS </a:t>
            </a:r>
            <a:r>
              <a:rPr lang="en-US" sz="2400" b="1" dirty="0" smtClean="0">
                <a:solidFill>
                  <a:srgbClr val="355D7E"/>
                </a:solidFill>
              </a:rPr>
              <a:t>Programs:</a:t>
            </a:r>
            <a:endParaRPr lang="en-US" sz="2400" b="1" dirty="0">
              <a:solidFill>
                <a:srgbClr val="355D7E"/>
              </a:solidFill>
            </a:endParaRPr>
          </a:p>
          <a:p>
            <a:r>
              <a:rPr lang="en-US" sz="2400" dirty="0">
                <a:solidFill>
                  <a:srgbClr val="355D7E"/>
                </a:solidFill>
              </a:rPr>
              <a:t>	- USC</a:t>
            </a:r>
          </a:p>
          <a:p>
            <a:r>
              <a:rPr lang="en-US" sz="2400" dirty="0">
                <a:solidFill>
                  <a:srgbClr val="355D7E"/>
                </a:solidFill>
              </a:rPr>
              <a:t>	- Need to be </a:t>
            </a:r>
            <a:r>
              <a:rPr lang="en-US" sz="2400" dirty="0" smtClean="0">
                <a:solidFill>
                  <a:srgbClr val="355D7E"/>
                </a:solidFill>
              </a:rPr>
              <a:t>ALA-	Accredited</a:t>
            </a:r>
            <a:endParaRPr lang="en-US" sz="2400" dirty="0">
              <a:solidFill>
                <a:srgbClr val="355D7E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19350" y="2733675"/>
            <a:ext cx="6096000" cy="32362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Work </a:t>
            </a:r>
            <a:r>
              <a:rPr lang="en-US" sz="2400" b="1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Organizations:</a:t>
            </a:r>
            <a:endParaRPr lang="en-US" sz="2400" b="1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Committees and Groups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Staff Organizations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Library </a:t>
            </a:r>
            <a:r>
              <a:rPr lang="en-US" sz="2400" b="1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Groups:</a:t>
            </a:r>
            <a:endParaRPr lang="en-US" sz="2400" b="1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Committees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Round Tables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Mentoring Programs</a:t>
            </a:r>
            <a:endParaRPr lang="en-US" sz="2400" dirty="0">
              <a:solidFill>
                <a:srgbClr val="355D7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15" y="4095950"/>
            <a:ext cx="9559923" cy="2616199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2. READING THE LITERATURE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259" y="536692"/>
            <a:ext cx="3162974" cy="407340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374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638175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How D</a:t>
            </a:r>
            <a:r>
              <a:rPr lang="en-US" sz="6000" b="1" dirty="0" smtClean="0">
                <a:solidFill>
                  <a:srgbClr val="002060"/>
                </a:solidFill>
              </a:rPr>
              <a:t>o </a:t>
            </a:r>
            <a:r>
              <a:rPr lang="en-US" sz="6000" b="1" dirty="0">
                <a:solidFill>
                  <a:srgbClr val="002060"/>
                </a:solidFill>
              </a:rPr>
              <a:t>I </a:t>
            </a:r>
            <a:r>
              <a:rPr lang="en-US" sz="6000" b="1" dirty="0" smtClean="0">
                <a:solidFill>
                  <a:srgbClr val="002060"/>
                </a:solidFill>
              </a:rPr>
              <a:t>Get Access </a:t>
            </a:r>
            <a:r>
              <a:rPr lang="en-US" sz="6000" b="1" dirty="0">
                <a:solidFill>
                  <a:srgbClr val="002060"/>
                </a:solidFill>
              </a:rPr>
              <a:t>to </a:t>
            </a:r>
            <a:r>
              <a:rPr lang="en-US" sz="6000" b="1" dirty="0" smtClean="0">
                <a:solidFill>
                  <a:srgbClr val="002060"/>
                </a:solidFill>
              </a:rPr>
              <a:t>Relevant Literature </a:t>
            </a:r>
            <a:r>
              <a:rPr lang="en-US" sz="6000" b="1" dirty="0">
                <a:solidFill>
                  <a:srgbClr val="002060"/>
                </a:solidFill>
              </a:rPr>
              <a:t>for </a:t>
            </a:r>
            <a:r>
              <a:rPr lang="en-US" sz="6000" b="1" dirty="0" smtClean="0">
                <a:solidFill>
                  <a:srgbClr val="002060"/>
                </a:solidFill>
              </a:rPr>
              <a:t>Librarians</a:t>
            </a:r>
            <a:r>
              <a:rPr lang="en-US" sz="6000" b="1" dirty="0">
                <a:solidFill>
                  <a:srgbClr val="002060"/>
                </a:solidFill>
              </a:rPr>
              <a:t>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1650" y="2390774"/>
            <a:ext cx="6096000" cy="36990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Scholarly Journals and Trade Publications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2200" i="1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Libraries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2200" i="1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Booklist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2200" i="1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Hotline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2200" i="1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Libraries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2200" i="1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Journal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2200" i="1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Academic Librarianship</a:t>
            </a:r>
          </a:p>
          <a:p>
            <a:pPr>
              <a:lnSpc>
                <a:spcPct val="107000"/>
              </a:lnSpc>
            </a:pPr>
            <a:r>
              <a:rPr lang="en-US" sz="22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2200" i="1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&amp; Research Libraries</a:t>
            </a:r>
          </a:p>
          <a:p>
            <a:pPr>
              <a:lnSpc>
                <a:spcPct val="107000"/>
              </a:lnSpc>
            </a:pPr>
            <a:r>
              <a:rPr lang="en-US" sz="22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2200" i="1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Library Journal</a:t>
            </a:r>
          </a:p>
          <a:p>
            <a:pPr>
              <a:lnSpc>
                <a:spcPct val="107000"/>
              </a:lnSpc>
            </a:pPr>
            <a:r>
              <a:rPr lang="en-US" sz="22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2200" i="1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Publisher’s Weekly</a:t>
            </a:r>
          </a:p>
        </p:txBody>
      </p:sp>
      <p:sp>
        <p:nvSpPr>
          <p:cNvPr id="4" name="Rectangle 3"/>
          <p:cNvSpPr/>
          <p:nvPr/>
        </p:nvSpPr>
        <p:spPr>
          <a:xfrm>
            <a:off x="7696200" y="2390773"/>
            <a:ext cx="502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355D7E"/>
                </a:solidFill>
              </a:rPr>
              <a:t>2. Email</a:t>
            </a:r>
          </a:p>
          <a:p>
            <a:r>
              <a:rPr lang="en-US" sz="2200" dirty="0">
                <a:solidFill>
                  <a:srgbClr val="355D7E"/>
                </a:solidFill>
              </a:rPr>
              <a:t>	- Newsletters: </a:t>
            </a:r>
            <a:r>
              <a:rPr lang="en-US" sz="2200" i="1" dirty="0">
                <a:solidFill>
                  <a:srgbClr val="355D7E"/>
                </a:solidFill>
              </a:rPr>
              <a:t>AL Direct</a:t>
            </a:r>
            <a:r>
              <a:rPr lang="en-US" sz="2200" dirty="0">
                <a:solidFill>
                  <a:srgbClr val="355D7E"/>
                </a:solidFill>
              </a:rPr>
              <a:t>, Staff </a:t>
            </a:r>
            <a:r>
              <a:rPr lang="en-US" sz="2200" dirty="0" smtClean="0">
                <a:solidFill>
                  <a:srgbClr val="355D7E"/>
                </a:solidFill>
              </a:rPr>
              <a:t>	Newsletters</a:t>
            </a:r>
            <a:endParaRPr lang="en-US" sz="2200" dirty="0">
              <a:solidFill>
                <a:srgbClr val="355D7E"/>
              </a:solidFill>
            </a:endParaRPr>
          </a:p>
          <a:p>
            <a:r>
              <a:rPr lang="en-US" sz="2200" dirty="0">
                <a:solidFill>
                  <a:srgbClr val="355D7E"/>
                </a:solidFill>
              </a:rPr>
              <a:t>	- </a:t>
            </a:r>
            <a:r>
              <a:rPr lang="en-US" sz="2200" dirty="0" err="1">
                <a:solidFill>
                  <a:srgbClr val="355D7E"/>
                </a:solidFill>
              </a:rPr>
              <a:t>Listservs</a:t>
            </a:r>
            <a:r>
              <a:rPr lang="en-US" sz="2200" dirty="0">
                <a:solidFill>
                  <a:srgbClr val="355D7E"/>
                </a:solidFill>
              </a:rPr>
              <a:t> </a:t>
            </a:r>
          </a:p>
          <a:p>
            <a:r>
              <a:rPr lang="en-US" sz="2200" dirty="0">
                <a:solidFill>
                  <a:srgbClr val="355D7E"/>
                </a:solidFill>
              </a:rPr>
              <a:t>	- Groups: SCLA</a:t>
            </a:r>
          </a:p>
          <a:p>
            <a:endParaRPr lang="en-US" sz="2200" dirty="0">
              <a:solidFill>
                <a:srgbClr val="355D7E"/>
              </a:solidFill>
            </a:endParaRPr>
          </a:p>
          <a:p>
            <a:r>
              <a:rPr lang="en-US" sz="2200" b="1" dirty="0">
                <a:solidFill>
                  <a:srgbClr val="355D7E"/>
                </a:solidFill>
              </a:rPr>
              <a:t>3. Social Media</a:t>
            </a:r>
          </a:p>
          <a:p>
            <a:r>
              <a:rPr lang="en-US" sz="2200" dirty="0">
                <a:solidFill>
                  <a:srgbClr val="355D7E"/>
                </a:solidFill>
              </a:rPr>
              <a:t>	- Twitter</a:t>
            </a:r>
          </a:p>
          <a:p>
            <a:r>
              <a:rPr lang="en-US" sz="2200" dirty="0">
                <a:solidFill>
                  <a:srgbClr val="355D7E"/>
                </a:solidFill>
              </a:rPr>
              <a:t>	- Facebook</a:t>
            </a:r>
          </a:p>
          <a:p>
            <a:r>
              <a:rPr lang="en-US" sz="2200" dirty="0">
                <a:solidFill>
                  <a:srgbClr val="355D7E"/>
                </a:solidFill>
              </a:rPr>
              <a:t>	- Instagram</a:t>
            </a:r>
          </a:p>
        </p:txBody>
      </p:sp>
    </p:spTree>
    <p:extLst>
      <p:ext uri="{BB962C8B-B14F-4D97-AF65-F5344CB8AC3E}">
        <p14:creationId xmlns:p14="http://schemas.microsoft.com/office/powerpoint/2010/main" val="10742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4676" y="3611793"/>
            <a:ext cx="8574622" cy="26161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3. COLLABORATION &amp; TEAMWORK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rs1img.memecdn.com/teamwork_o_1053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714375"/>
            <a:ext cx="4839370" cy="336414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638175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Why is Teamwork </a:t>
            </a:r>
            <a:r>
              <a:rPr lang="en-US" sz="6000" b="1" dirty="0">
                <a:solidFill>
                  <a:srgbClr val="002060"/>
                </a:solidFill>
              </a:rPr>
              <a:t>S</a:t>
            </a:r>
            <a:r>
              <a:rPr lang="en-US" sz="6000" b="1" dirty="0" smtClean="0">
                <a:solidFill>
                  <a:srgbClr val="002060"/>
                </a:solidFill>
              </a:rPr>
              <a:t>o Important?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1650" y="2390774"/>
            <a:ext cx="6096000" cy="2463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Enhanced Knowledge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Efficiency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Highlight 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Favor Economy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63817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How Do I Collaborate?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1650" y="2390774"/>
            <a:ext cx="7035920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Broadcast 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willingness to help, informally or through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management.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Go 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 your Building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Walls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Make </a:t>
            </a:r>
            <a:r>
              <a:rPr lang="en-US" sz="3600" dirty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own </a:t>
            </a:r>
            <a:r>
              <a:rPr lang="en-US" sz="3600" dirty="0" smtClean="0">
                <a:solidFill>
                  <a:srgbClr val="355D7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</a:t>
            </a:r>
            <a:endParaRPr lang="en-US" sz="3600" dirty="0">
              <a:solidFill>
                <a:srgbClr val="355D7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460</Words>
  <Application>Microsoft Office PowerPoint</Application>
  <PresentationFormat>Widescreen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Parallax</vt:lpstr>
      <vt:lpstr>OFF THE BEATEN PATH:</vt:lpstr>
      <vt:lpstr>PRESENTERS</vt:lpstr>
      <vt:lpstr>1. FINDING A MENTOR</vt:lpstr>
      <vt:lpstr>How Can I Find a Professional Mentor in the Library Field?</vt:lpstr>
      <vt:lpstr>2. READING THE LITERATURE</vt:lpstr>
      <vt:lpstr>How Do I Get Access to Relevant Literature for Librarians?</vt:lpstr>
      <vt:lpstr>3. COLLABORATION &amp; TEAMWORK</vt:lpstr>
      <vt:lpstr>Why is Teamwork So Important?</vt:lpstr>
      <vt:lpstr>How Do I Collaborate?</vt:lpstr>
      <vt:lpstr>4. ADAPTABILITY &amp; FLEXIBILITY</vt:lpstr>
      <vt:lpstr>Why Should I Be Flexible?</vt:lpstr>
      <vt:lpstr>How Can I Adapt?</vt:lpstr>
      <vt:lpstr>5. BECOME A LEADER</vt:lpstr>
      <vt:lpstr>What Makes a Good Leader?</vt:lpstr>
      <vt:lpstr>Leadership Roles</vt:lpstr>
      <vt:lpstr>Examples</vt:lpstr>
      <vt:lpstr>6. BE PERSISTENT</vt:lpstr>
      <vt:lpstr>Challenges/Obstacles</vt:lpstr>
      <vt:lpstr>Avoid Burnout</vt:lpstr>
      <vt:lpstr>Sources</vt:lpstr>
      <vt:lpstr>QUESTIONS?</vt:lpstr>
    </vt:vector>
  </TitlesOfParts>
  <Company>Charleston County Public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 the Beaten Path:</dc:title>
  <dc:creator>Library</dc:creator>
  <cp:lastModifiedBy>Johnson, Crystal</cp:lastModifiedBy>
  <cp:revision>72</cp:revision>
  <dcterms:created xsi:type="dcterms:W3CDTF">2014-09-15T16:14:40Z</dcterms:created>
  <dcterms:modified xsi:type="dcterms:W3CDTF">2014-10-27T19:24:54Z</dcterms:modified>
</cp:coreProperties>
</file>